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38"/>
  </p:notesMasterIdLst>
  <p:sldIdLst>
    <p:sldId id="256" r:id="rId3"/>
    <p:sldId id="1059" r:id="rId4"/>
    <p:sldId id="1077" r:id="rId5"/>
    <p:sldId id="1067" r:id="rId6"/>
    <p:sldId id="1054" r:id="rId7"/>
    <p:sldId id="1055" r:id="rId8"/>
    <p:sldId id="1075" r:id="rId9"/>
    <p:sldId id="1076" r:id="rId10"/>
    <p:sldId id="1057" r:id="rId11"/>
    <p:sldId id="1056" r:id="rId12"/>
    <p:sldId id="939" r:id="rId13"/>
    <p:sldId id="986" r:id="rId14"/>
    <p:sldId id="987" r:id="rId15"/>
    <p:sldId id="1069" r:id="rId16"/>
    <p:sldId id="989" r:id="rId17"/>
    <p:sldId id="990" r:id="rId18"/>
    <p:sldId id="1060" r:id="rId19"/>
    <p:sldId id="1074" r:id="rId20"/>
    <p:sldId id="992" r:id="rId21"/>
    <p:sldId id="993" r:id="rId22"/>
    <p:sldId id="994" r:id="rId23"/>
    <p:sldId id="995" r:id="rId24"/>
    <p:sldId id="996" r:id="rId25"/>
    <p:sldId id="1063" r:id="rId26"/>
    <p:sldId id="1065" r:id="rId27"/>
    <p:sldId id="1070" r:id="rId28"/>
    <p:sldId id="1066" r:id="rId29"/>
    <p:sldId id="1064" r:id="rId30"/>
    <p:sldId id="379" r:id="rId31"/>
    <p:sldId id="380" r:id="rId32"/>
    <p:sldId id="1072" r:id="rId33"/>
    <p:sldId id="1071" r:id="rId34"/>
    <p:sldId id="1073" r:id="rId35"/>
    <p:sldId id="1062" r:id="rId36"/>
    <p:sldId id="974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06"/>
    <p:restoredTop sz="94722"/>
  </p:normalViewPr>
  <p:slideViewPr>
    <p:cSldViewPr snapToGrid="0">
      <p:cViewPr varScale="1">
        <p:scale>
          <a:sx n="89" d="100"/>
          <a:sy n="89" d="100"/>
        </p:scale>
        <p:origin x="168" y="1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75816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721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9787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42656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46294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2554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8776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35292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76365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61154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940251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45900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63647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070154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40785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34526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508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652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0924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634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32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05818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9/30/20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84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9/30/20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0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9/30/20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228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9/30/20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929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9/30/20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29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9/30/20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504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9/30/20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421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9/30/20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706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9/30/20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307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9/30/20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39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910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9/30/20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065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7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9/30/20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95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disciplinarit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ghostcities.mit.edu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ted.com/talks/garrett_lisi_an_8_dimensional_model_of_the_universe?language=en#t-18804" TargetMode="External"/><Relationship Id="rId7" Type="http://schemas.openxmlformats.org/officeDocument/2006/relationships/hyperlink" Target="https://youtu.be/wfALJzn1hE8?t=8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youtu.be/wfALJzn1hE8?t=24" TargetMode="External"/><Relationship Id="rId10" Type="http://schemas.openxmlformats.org/officeDocument/2006/relationships/image" Target="../media/image17.jpeg"/><Relationship Id="rId4" Type="http://schemas.openxmlformats.org/officeDocument/2006/relationships/image" Target="../media/image14.png"/><Relationship Id="rId9" Type="http://schemas.openxmlformats.org/officeDocument/2006/relationships/hyperlink" Target="http://aurellem.org/society-of-mind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1.png"/><Relationship Id="rId3" Type="http://schemas.openxmlformats.org/officeDocument/2006/relationships/hyperlink" Target="https://youtu.be/zofMPB52Y3M?t=51" TargetMode="External"/><Relationship Id="rId7" Type="http://schemas.openxmlformats.org/officeDocument/2006/relationships/hyperlink" Target="https://en.wikipedia.org/wiki/Frank_Wilczek" TargetMode="External"/><Relationship Id="rId12" Type="http://schemas.openxmlformats.org/officeDocument/2006/relationships/hyperlink" Target="https://youtu.be/zofMPB52Y3M?t=38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hyperlink" Target="https://en.wikipedia.org/wiki/Strong_interaction" TargetMode="External"/><Relationship Id="rId5" Type="http://schemas.openxmlformats.org/officeDocument/2006/relationships/hyperlink" Target="https://youtu.be/zofMPB52Y3M?t=77" TargetMode="External"/><Relationship Id="rId10" Type="http://schemas.openxmlformats.org/officeDocument/2006/relationships/hyperlink" Target="https://en.wikipedia.org/wiki/Asymptotic_freedom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en.wikipedia.org/wiki/Nobel_Prize_in_Physic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318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s://youtu.be/3VQ382QG-y4?t=3397" TargetMode="Externa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Ay-03hIfck?t=21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hyperlink" Target="https://en.wikipedia.org/wiki/Macroeconomics" TargetMode="External"/><Relationship Id="rId7" Type="http://schemas.openxmlformats.org/officeDocument/2006/relationships/hyperlink" Target="https://www.space.com/15923-stephen-hawking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pace.com/16042-cosmology.html" TargetMode="External"/><Relationship Id="rId5" Type="http://schemas.openxmlformats.org/officeDocument/2006/relationships/hyperlink" Target="https://en.wikipedia.org/wiki/Oceanography" TargetMode="External"/><Relationship Id="rId4" Type="http://schemas.openxmlformats.org/officeDocument/2006/relationships/hyperlink" Target="https://en.wikipedia.org/wiki/Environmental_scienc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he-composition-and-structure-of-cybernetics_fig4_300131568" TargetMode="External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hyperlink" Target="https://www.google.com/url?sa=i&amp;url=https%3A%2F%2Fmitpress.mit.edu%2Fbooks%2Fnorbert-wiener-life-cybernetics&amp;psig=AOvVaw1W6e5KEkSRHLiaZyArevWg&amp;ust=1601323705224000&amp;source=images&amp;cd=vfe&amp;ved=0CAIQjRxqFwoTCNCf4eyRiuwCFQAAAAAdAAAAABAD" TargetMode="Externa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toyhouse.wiki:81/index.php/Morphisms" TargetMode="External"/><Relationship Id="rId2" Type="http://schemas.openxmlformats.org/officeDocument/2006/relationships/hyperlink" Target="http://toyhouse.wiki:81/index.php/Category_The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oyhouse.wiki:81/index.php/Functor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://www.narberthpa.com/Bale/lsbale_dop/gbcatsbs.pdf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hyperlink" Target="https://twitter.com/gregorybateson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hyperlink" Target="https://youtu.be/YVvUPQUjSNE" TargetMode="External"/><Relationship Id="rId18" Type="http://schemas.openxmlformats.org/officeDocument/2006/relationships/image" Target="../media/image46.png"/><Relationship Id="rId3" Type="http://schemas.openxmlformats.org/officeDocument/2006/relationships/hyperlink" Target="https://www.dna.caltech.edu/courses/cs191/paperscs191/turing.pdf" TargetMode="External"/><Relationship Id="rId7" Type="http://schemas.openxmlformats.org/officeDocument/2006/relationships/hyperlink" Target="https://www.cs.virginia.edu/~robins/Turing_Paper_1936.pdf" TargetMode="External"/><Relationship Id="rId12" Type="http://schemas.openxmlformats.org/officeDocument/2006/relationships/image" Target="../media/image43.jpeg"/><Relationship Id="rId17" Type="http://schemas.openxmlformats.org/officeDocument/2006/relationships/hyperlink" Target="https://youtu.be/Ya6R212zfG8" TargetMode="External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5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tube.org/lecture/video/alan-turing-and-decision-problem" TargetMode="External"/><Relationship Id="rId11" Type="http://schemas.openxmlformats.org/officeDocument/2006/relationships/hyperlink" Target="https://id.wikipedia.org/wiki/The_Imitation_Game" TargetMode="External"/><Relationship Id="rId5" Type="http://schemas.openxmlformats.org/officeDocument/2006/relationships/hyperlink" Target="http://sitn.hms.harvard.edu/flash/2012/morphogenesis/" TargetMode="External"/><Relationship Id="rId15" Type="http://schemas.openxmlformats.org/officeDocument/2006/relationships/hyperlink" Target="https://www.youtube.com/watch?v=wr9PdRC22wY" TargetMode="External"/><Relationship Id="rId10" Type="http://schemas.openxmlformats.org/officeDocument/2006/relationships/image" Target="../media/image42.png"/><Relationship Id="rId19" Type="http://schemas.openxmlformats.org/officeDocument/2006/relationships/hyperlink" Target="https://www.youtube.com/watch?v=macM_MtS_w4" TargetMode="External"/><Relationship Id="rId4" Type="http://schemas.openxmlformats.org/officeDocument/2006/relationships/image" Target="../media/image40.png"/><Relationship Id="rId9" Type="http://schemas.openxmlformats.org/officeDocument/2006/relationships/hyperlink" Target="https://www.csee.umbc.edu/courses/471/papers/turing.pdf" TargetMode="External"/><Relationship Id="rId1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7" Type="http://schemas.openxmlformats.org/officeDocument/2006/relationships/hyperlink" Target="https://en.wikipedia.org/wiki/Busy_beave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youtu.be/k9QYtbjzjAw?t=92" TargetMode="External"/><Relationship Id="rId7" Type="http://schemas.openxmlformats.org/officeDocument/2006/relationships/hyperlink" Target="http://www.englandlab.com/uploads/7/8/0/3/7803054/2013jcpsrep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hyperlink" Target="https://www.quantamagazine.org/a-new-thermodynamics-theory-of-the-origin-of-life-20140122/" TargetMode="Externa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1x9lgX8Ga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arxiv.org/pdf/0903.0340.pdf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jpeg"/><Relationship Id="rId5" Type="http://schemas.openxmlformats.org/officeDocument/2006/relationships/hyperlink" Target="https://en.wikipedia.org/wiki/Rosetta_Stone" TargetMode="Externa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youtu.be/M_jchYsTZvM?t=218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s://youtu.be/HasvumXl_vE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.jpeg"/><Relationship Id="rId2" Type="http://schemas.openxmlformats.org/officeDocument/2006/relationships/hyperlink" Target="https://georgelakoff.com/books/metaphors-we-live-b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orgelakoff.com/about/women-fire-and-dangerous-things/" TargetMode="External"/><Relationship Id="rId5" Type="http://schemas.openxmlformats.org/officeDocument/2006/relationships/image" Target="../media/image6.jpeg"/><Relationship Id="rId4" Type="http://schemas.openxmlformats.org/officeDocument/2006/relationships/hyperlink" Target="https://wiki2.org/en/Where_Mathematics_Comes_Fro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s.mdpi.com/d_attachment/entropy/entropy-22-01100/article_deploy/entropy-22-01100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hyperlink" Target="https://sciprofiles.com/publication/view/4a27743852aec53776821368cd90a9c3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October </a:t>
            </a:r>
            <a:r>
              <a:rPr lang="en-US" dirty="0"/>
              <a:t>5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>
                <a:hlinkClick r:id="rId3"/>
              </a:rPr>
              <a:t>Transdisciplinary</a:t>
            </a:r>
            <a:r>
              <a:rPr lang="en-US" sz="2400" dirty="0"/>
              <a:t>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Story Telling: </a:t>
            </a:r>
            <a:br>
              <a:rPr lang="en-US" sz="2400" dirty="0"/>
            </a:br>
            <a:r>
              <a:rPr lang="en-US" sz="2400" dirty="0"/>
              <a:t>analogy, metaphors, symmetry-breaking</a:t>
            </a:r>
            <a:br>
              <a:rPr lang="en-US" sz="2400" dirty="0"/>
            </a:br>
            <a:r>
              <a:rPr lang="en-US" sz="2400" dirty="0"/>
              <a:t>Week 4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A Metaphor in Space</a:t>
            </a:r>
            <a:br>
              <a:rPr lang="en" dirty="0"/>
            </a:br>
            <a:r>
              <a:rPr lang="en-US" sz="1600" dirty="0">
                <a:hlinkClick r:id="rId3"/>
              </a:rPr>
              <a:t>http://</a:t>
            </a:r>
            <a:r>
              <a:rPr lang="en-US" sz="1600" dirty="0" err="1">
                <a:hlinkClick r:id="rId3"/>
              </a:rPr>
              <a:t>ghostcities.mit.edu</a:t>
            </a:r>
            <a:r>
              <a:rPr lang="en-US" sz="1600" dirty="0">
                <a:hlinkClick r:id="rId3"/>
              </a:rPr>
              <a:t>/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705831" y="4570490"/>
            <a:ext cx="5732338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/>
              <a:t>Prof. Sarah Williams of MIT Urban Planning Department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FCFD336-00C3-8B4B-B665-F316D0871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46" y="2324402"/>
            <a:ext cx="1787363" cy="1573830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1A38E693-7FEB-CE48-96A9-0D4CBE5E0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1443947"/>
            <a:ext cx="5029200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09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From Biology to Society of Mind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14E9766E-64A7-FC48-AC63-93013455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92" y="1154872"/>
            <a:ext cx="4725651" cy="3184785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9516AE6D-A3F9-4F45-9262-1DBF8F8F0B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2807" y="3162152"/>
            <a:ext cx="2666382" cy="1652951"/>
          </a:xfrm>
          <a:prstGeom prst="rect">
            <a:avLst/>
          </a:prstGeom>
        </p:spPr>
      </p:pic>
      <p:pic>
        <p:nvPicPr>
          <p:cNvPr id="17" name="Picture 16">
            <a:hlinkClick r:id="rId7"/>
            <a:extLst>
              <a:ext uri="{FF2B5EF4-FFF2-40B4-BE49-F238E27FC236}">
                <a16:creationId xmlns:a16="http://schemas.microsoft.com/office/drawing/2014/main" id="{8FDA1020-6374-9C41-A1FC-4588CC9A56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64" y="2285999"/>
            <a:ext cx="2283741" cy="1415743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93F6E9F-E8CC-0A45-88FA-A4C039F756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7918" y="1154872"/>
            <a:ext cx="2772679" cy="3660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1159B3-4D6E-8E41-B214-01D95C7B7618}"/>
              </a:ext>
            </a:extLst>
          </p:cNvPr>
          <p:cNvSpPr txBox="1"/>
          <p:nvPr/>
        </p:nvSpPr>
        <p:spPr>
          <a:xfrm>
            <a:off x="5963321" y="4821445"/>
            <a:ext cx="3180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Online book: </a:t>
            </a:r>
            <a:r>
              <a:rPr lang="en-US" sz="1100" dirty="0">
                <a:hlinkClick r:id="rId9"/>
              </a:rPr>
              <a:t>http://</a:t>
            </a:r>
            <a:r>
              <a:rPr lang="en-US" sz="1100" dirty="0" err="1">
                <a:hlinkClick r:id="rId9"/>
              </a:rPr>
              <a:t>aurellem.org</a:t>
            </a:r>
            <a:r>
              <a:rPr lang="en-US" sz="1100" dirty="0">
                <a:hlinkClick r:id="rId9"/>
              </a:rPr>
              <a:t>/society-of-mind/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Pursuit of a Unified Representation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8B69287-CC45-514F-9F29-95BE70199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83" y="1106157"/>
            <a:ext cx="6239233" cy="393644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E35FEC0D-4207-CE4B-91AE-F931C562F3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537" y="1106157"/>
            <a:ext cx="3394651" cy="2141746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72FCD673-FA3A-B347-BF37-F8A99DFBA7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1106157"/>
            <a:ext cx="918615" cy="86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1F378-4D6A-AD4C-9C60-678078EB115E}"/>
              </a:ext>
            </a:extLst>
          </p:cNvPr>
          <p:cNvSpPr txBox="1"/>
          <p:nvPr/>
        </p:nvSpPr>
        <p:spPr>
          <a:xfrm>
            <a:off x="160352" y="2062336"/>
            <a:ext cx="1012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Prof. </a:t>
            </a:r>
            <a:r>
              <a:rPr lang="en-US" sz="600" dirty="0">
                <a:hlinkClick r:id="rId7"/>
              </a:rPr>
              <a:t>Frank </a:t>
            </a:r>
            <a:r>
              <a:rPr lang="en-US" sz="600" dirty="0" err="1">
                <a:hlinkClick r:id="rId7"/>
              </a:rPr>
              <a:t>Wilczek</a:t>
            </a:r>
            <a:r>
              <a:rPr lang="en-US" sz="600" dirty="0"/>
              <a:t> of MIT, the </a:t>
            </a:r>
            <a:r>
              <a:rPr lang="en-US" sz="600" dirty="0">
                <a:hlinkClick r:id="rId9" tooltip="Nobel Prize in Physics"/>
              </a:rPr>
              <a:t>Nobel Prize in Physics</a:t>
            </a:r>
            <a:r>
              <a:rPr lang="en-US" sz="600" dirty="0"/>
              <a:t> in 2004 "for the discovery of </a:t>
            </a:r>
            <a:r>
              <a:rPr lang="en-US" sz="600" dirty="0">
                <a:hlinkClick r:id="rId10" tooltip="Asymptotic freedom"/>
              </a:rPr>
              <a:t>asymptotic freedom</a:t>
            </a:r>
            <a:r>
              <a:rPr lang="en-US" sz="600" dirty="0"/>
              <a:t> in the theory of the </a:t>
            </a:r>
            <a:r>
              <a:rPr lang="en-US" sz="600" dirty="0">
                <a:hlinkClick r:id="rId11" tooltip="Strong interaction"/>
              </a:rPr>
              <a:t>strong interaction</a:t>
            </a:r>
            <a:r>
              <a:rPr lang="en-US" sz="600" dirty="0"/>
              <a:t>."</a:t>
            </a:r>
            <a:endParaRPr lang="en-TW" sz="600" dirty="0"/>
          </a:p>
        </p:txBody>
      </p:sp>
      <p:pic>
        <p:nvPicPr>
          <p:cNvPr id="13" name="Picture 12">
            <a:hlinkClick r:id="rId12"/>
            <a:extLst>
              <a:ext uri="{FF2B5EF4-FFF2-40B4-BE49-F238E27FC236}">
                <a16:creationId xmlns:a16="http://schemas.microsoft.com/office/drawing/2014/main" id="{A5338BB6-E7C8-1C4D-92E5-7F226039550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3169166"/>
            <a:ext cx="2570209" cy="162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01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24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Names of Birds (Functions)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5F9DD8E-1F8E-474E-82BE-4743D162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0" y="1911096"/>
            <a:ext cx="2844760" cy="177850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051E1AA-3069-684D-A580-D86F0B15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327" y="1243584"/>
            <a:ext cx="5741973" cy="3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83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Biology and Physiology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5EF1FB3-5D27-A046-8972-147F660D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68" y="1163317"/>
            <a:ext cx="5851263" cy="37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44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Industrial and World 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613647-1A75-E04F-A8C0-3C9B3996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3" y="2068461"/>
            <a:ext cx="3607888" cy="248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E6B60-48BB-C042-A0C2-EF16C7716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2807" y="1616170"/>
            <a:ext cx="4463511" cy="31728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FB2361-5F4F-2C45-85FC-0F662AAC16A7}"/>
              </a:ext>
            </a:extLst>
          </p:cNvPr>
          <p:cNvSpPr txBox="1"/>
          <p:nvPr/>
        </p:nvSpPr>
        <p:spPr>
          <a:xfrm>
            <a:off x="621792" y="1133856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The World is made of three kinds of things:</a:t>
            </a:r>
          </a:p>
          <a:p>
            <a:r>
              <a:rPr lang="en-TW" dirty="0"/>
              <a:t>Stock, Flow, and State variables parameterized in time</a:t>
            </a:r>
          </a:p>
        </p:txBody>
      </p:sp>
    </p:spTree>
    <p:extLst>
      <p:ext uri="{BB962C8B-B14F-4D97-AF65-F5344CB8AC3E}">
        <p14:creationId xmlns:p14="http://schemas.microsoft.com/office/powerpoint/2010/main" val="3767791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Larger Contexts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EA93A6-1FF7-584C-B713-561098D7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90" y="1017723"/>
            <a:ext cx="2414921" cy="3665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65E520-30E5-1649-AE47-BCB696CF1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381" y="1032798"/>
            <a:ext cx="2423488" cy="3665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A4D9F6-CFAF-384C-A40A-213367320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20" y="1017724"/>
            <a:ext cx="2448701" cy="36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78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Why do people study the following subjects?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>
                <a:hlinkClick r:id="rId3"/>
              </a:rPr>
              <a:t>Macro Economics</a:t>
            </a:r>
            <a:r>
              <a:rPr lang="en-TW" dirty="0"/>
              <a:t>, Societal Cybernetics</a:t>
            </a:r>
          </a:p>
          <a:p>
            <a:pPr lvl="1"/>
            <a:r>
              <a:rPr lang="en-TW" dirty="0"/>
              <a:t>Identify human behavioral patterns at scale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Environmental Science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Oceanography</a:t>
            </a:r>
            <a:endParaRPr lang="en-TW" dirty="0"/>
          </a:p>
          <a:p>
            <a:pPr lvl="1"/>
            <a:r>
              <a:rPr lang="en-TW" dirty="0"/>
              <a:t>Where we live and how we survive on the planet</a:t>
            </a:r>
          </a:p>
          <a:p>
            <a:endParaRPr lang="en-TW" dirty="0"/>
          </a:p>
          <a:p>
            <a:r>
              <a:rPr lang="en-US" dirty="0">
                <a:hlinkClick r:id="rId6"/>
              </a:rPr>
              <a:t>Cosmology</a:t>
            </a:r>
            <a:endParaRPr lang="en-TW" dirty="0"/>
          </a:p>
          <a:p>
            <a:pPr lvl="1"/>
            <a:r>
              <a:rPr lang="en-TW" dirty="0"/>
              <a:t>The origin of space, time, energy and all the fundamental things relevant in </a:t>
            </a:r>
            <a:r>
              <a:rPr lang="en-TW" b="1" i="1" dirty="0"/>
              <a:t>our universe</a:t>
            </a:r>
            <a:r>
              <a:rPr lang="en-TW" dirty="0"/>
              <a:t>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pic>
        <p:nvPicPr>
          <p:cNvPr id="1026" name="Picture 2" descr="Professor Stephen Hawking speaks about &quot;Why We Should Go into Space&quot; for the NASA Lecture Series, April 21, 2008.">
            <a:hlinkClick r:id="rId7"/>
            <a:extLst>
              <a:ext uri="{FF2B5EF4-FFF2-40B4-BE49-F238E27FC236}">
                <a16:creationId xmlns:a16="http://schemas.microsoft.com/office/drawing/2014/main" id="{682956FC-ABAB-384B-A3C4-A4CC87CF5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463" y="1017725"/>
            <a:ext cx="2290691" cy="281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679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Cybernetics: Communication and Control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026" name="Picture 2" descr="The composition and structure of cybernetics | Download Scientific Diagram">
            <a:hlinkClick r:id="rId3"/>
            <a:extLst>
              <a:ext uri="{FF2B5EF4-FFF2-40B4-BE49-F238E27FC236}">
                <a16:creationId xmlns:a16="http://schemas.microsoft.com/office/drawing/2014/main" id="{5CEB654A-C528-9449-A4EF-FD2B90FB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0093" y="1108129"/>
            <a:ext cx="4263813" cy="34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bert Wiener—A Life in Cybernetics | The MIT Press">
            <a:hlinkClick r:id="rId5"/>
            <a:extLst>
              <a:ext uri="{FF2B5EF4-FFF2-40B4-BE49-F238E27FC236}">
                <a16:creationId xmlns:a16="http://schemas.microsoft.com/office/drawing/2014/main" id="{7996E328-03D9-3246-992E-27458CFD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6487" y="1568557"/>
            <a:ext cx="179780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AFBAB7-C504-5F4E-A0CC-F03E9F34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68557"/>
            <a:ext cx="171873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93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Story Telling: analogies, metaphors, symmetry-breaking</a:t>
            </a:r>
          </a:p>
          <a:p>
            <a:pPr lvl="1"/>
            <a:r>
              <a:rPr lang="en-US" dirty="0">
                <a:hlinkClick r:id="rId2"/>
              </a:rPr>
              <a:t>Category Theory</a:t>
            </a:r>
            <a:r>
              <a:rPr lang="en-US" altLang="zh-CN" dirty="0"/>
              <a:t>/</a:t>
            </a:r>
            <a:r>
              <a:rPr lang="zh-TW" altLang="en-US" dirty="0"/>
              <a:t>范畴论</a:t>
            </a:r>
            <a:r>
              <a:rPr lang="en-US" dirty="0"/>
              <a:t>: A foundation of all logic and mathematics</a:t>
            </a:r>
          </a:p>
          <a:p>
            <a:pPr lvl="1"/>
            <a:r>
              <a:rPr lang="en-US" dirty="0">
                <a:hlinkClick r:id="rId3"/>
              </a:rPr>
              <a:t>Morphisms</a:t>
            </a:r>
            <a:r>
              <a:rPr lang="en-US" dirty="0"/>
              <a:t>(Functions/</a:t>
            </a:r>
            <a:r>
              <a:rPr lang="en-US" dirty="0">
                <a:hlinkClick r:id="rId4"/>
              </a:rPr>
              <a:t>Functors</a:t>
            </a:r>
            <a:r>
              <a:rPr lang="en-US" dirty="0"/>
              <a:t>/Natural Transformation)</a:t>
            </a:r>
            <a:r>
              <a:rPr lang="en-US" altLang="zh-CN" dirty="0"/>
              <a:t>: </a:t>
            </a:r>
            <a:r>
              <a:rPr lang="en-US" dirty="0"/>
              <a:t>The only types of building blocks of Category Theory.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Analogies (metaphors)</a:t>
            </a:r>
            <a:r>
              <a:rPr lang="en-US" altLang="zh-CN" dirty="0"/>
              <a:t>: </a:t>
            </a:r>
            <a:r>
              <a:rPr lang="en-US" dirty="0"/>
              <a:t>The fundamental building block of cognitive activities</a:t>
            </a:r>
          </a:p>
          <a:p>
            <a:pPr lvl="1"/>
            <a:r>
              <a:rPr lang="en-US" dirty="0"/>
              <a:t>Symmetry/Symmetry-Breaking</a:t>
            </a:r>
            <a:r>
              <a:rPr lang="en-US" altLang="zh-CN" dirty="0"/>
              <a:t>: </a:t>
            </a:r>
            <a:r>
              <a:rPr lang="en-US" dirty="0"/>
              <a:t>The essence of analogies/morphisms.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Contextualization, Orientation, Measurement Units: The core elements in practical namespaces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45231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 and the Social Behavioral Science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488C54D-46D8-4845-9A2A-A88B44735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771" y="1650570"/>
            <a:ext cx="4777613" cy="2138188"/>
          </a:xfrm>
          <a:prstGeom prst="rect">
            <a:avLst/>
          </a:prstGeom>
        </p:spPr>
      </p:pic>
      <p:pic>
        <p:nvPicPr>
          <p:cNvPr id="2050" name="Picture 2" descr="Gregory Bateson (@GregoryBateson) | Twitter">
            <a:hlinkClick r:id="rId5"/>
            <a:extLst>
              <a:ext uri="{FF2B5EF4-FFF2-40B4-BE49-F238E27FC236}">
                <a16:creationId xmlns:a16="http://schemas.microsoft.com/office/drawing/2014/main" id="{26A2B17E-6D6D-0B45-9BFC-0CEC3D24C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50" y="1349929"/>
            <a:ext cx="1292532" cy="129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8C88F-B60F-3E41-81A4-DEC33D9AC8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73" y="2803712"/>
            <a:ext cx="1294109" cy="1970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17394-12EB-FF4E-88C2-86CAC9B97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5451" y="1349929"/>
            <a:ext cx="2187079" cy="33295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8FAF46-B96A-BF47-A6BD-7E82F947C8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6417" y="3285568"/>
            <a:ext cx="1205145" cy="18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22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Alan Turing’s Papers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E389DC1-1371-9241-BB62-2FEE7EF82E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015" y="1062345"/>
            <a:ext cx="2420409" cy="1944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F87C81-A684-354F-9540-504D4D9D49B6}"/>
              </a:ext>
            </a:extLst>
          </p:cNvPr>
          <p:cNvSpPr txBox="1"/>
          <p:nvPr/>
        </p:nvSpPr>
        <p:spPr>
          <a:xfrm>
            <a:off x="3489653" y="2996531"/>
            <a:ext cx="23551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5"/>
              </a:rPr>
              <a:t>http://</a:t>
            </a:r>
            <a:r>
              <a:rPr lang="en-US" sz="700" dirty="0" err="1">
                <a:hlinkClick r:id="rId5"/>
              </a:rPr>
              <a:t>sitn.hms.harvard.edu</a:t>
            </a:r>
            <a:r>
              <a:rPr lang="en-US" sz="700" dirty="0">
                <a:hlinkClick r:id="rId5"/>
              </a:rPr>
              <a:t>/flash/2012/morphogenesis/</a:t>
            </a:r>
            <a:endParaRPr lang="en-TW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0CDB9-1F0D-0F48-A7CC-75B578E51481}"/>
              </a:ext>
            </a:extLst>
          </p:cNvPr>
          <p:cNvSpPr txBox="1"/>
          <p:nvPr/>
        </p:nvSpPr>
        <p:spPr>
          <a:xfrm>
            <a:off x="377326" y="3484281"/>
            <a:ext cx="30796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6"/>
              </a:rPr>
              <a:t>https://</a:t>
            </a:r>
            <a:r>
              <a:rPr lang="en-US" sz="700" dirty="0" err="1">
                <a:hlinkClick r:id="rId6"/>
              </a:rPr>
              <a:t>www.mathtube.org</a:t>
            </a:r>
            <a:r>
              <a:rPr lang="en-US" sz="700" dirty="0">
                <a:hlinkClick r:id="rId6"/>
              </a:rPr>
              <a:t>/lecture/video/</a:t>
            </a:r>
            <a:r>
              <a:rPr lang="en-US" sz="700" dirty="0" err="1">
                <a:hlinkClick r:id="rId6"/>
              </a:rPr>
              <a:t>alan</a:t>
            </a:r>
            <a:r>
              <a:rPr lang="en-US" sz="700" dirty="0">
                <a:hlinkClick r:id="rId6"/>
              </a:rPr>
              <a:t>-</a:t>
            </a:r>
            <a:r>
              <a:rPr lang="en-US" sz="700" dirty="0" err="1">
                <a:hlinkClick r:id="rId6"/>
              </a:rPr>
              <a:t>turing</a:t>
            </a:r>
            <a:r>
              <a:rPr lang="en-US" sz="700" dirty="0">
                <a:hlinkClick r:id="rId6"/>
              </a:rPr>
              <a:t>-and-decision-problem</a:t>
            </a:r>
            <a:endParaRPr lang="en-TW" sz="700" dirty="0"/>
          </a:p>
        </p:txBody>
      </p:sp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1A3F4CB8-5D21-134A-BD28-5559F3882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458" y="1162373"/>
            <a:ext cx="2845427" cy="2277288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D7A042A-E845-8847-93D9-E889A0D268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424" y="1162373"/>
            <a:ext cx="3122939" cy="1812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831A52-1888-DB45-9E9E-800843BA3710}"/>
              </a:ext>
            </a:extLst>
          </p:cNvPr>
          <p:cNvSpPr txBox="1"/>
          <p:nvPr/>
        </p:nvSpPr>
        <p:spPr>
          <a:xfrm>
            <a:off x="6261327" y="3005576"/>
            <a:ext cx="24994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9"/>
              </a:rPr>
              <a:t>https://</a:t>
            </a:r>
            <a:r>
              <a:rPr lang="en-US" sz="700" dirty="0" err="1">
                <a:hlinkClick r:id="rId9"/>
              </a:rPr>
              <a:t>www.csee.umbc.edu</a:t>
            </a:r>
            <a:r>
              <a:rPr lang="en-US" sz="700" dirty="0">
                <a:hlinkClick r:id="rId9"/>
              </a:rPr>
              <a:t>/courses/471/papers/</a:t>
            </a:r>
            <a:r>
              <a:rPr lang="en-US" sz="700" dirty="0" err="1">
                <a:hlinkClick r:id="rId9"/>
              </a:rPr>
              <a:t>turing.pdf</a:t>
            </a:r>
            <a:endParaRPr lang="en-TW" sz="700" dirty="0"/>
          </a:p>
        </p:txBody>
      </p:sp>
      <p:pic>
        <p:nvPicPr>
          <p:cNvPr id="4" name="Picture 3">
            <a:hlinkClick r:id="rId11"/>
            <a:extLst>
              <a:ext uri="{FF2B5EF4-FFF2-40B4-BE49-F238E27FC236}">
                <a16:creationId xmlns:a16="http://schemas.microsoft.com/office/drawing/2014/main" id="{D8F15178-4C5F-8143-A5F6-98AE84CEE1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4404" y="3344983"/>
            <a:ext cx="1108978" cy="1645722"/>
          </a:xfrm>
          <a:prstGeom prst="rect">
            <a:avLst/>
          </a:prstGeom>
        </p:spPr>
      </p:pic>
      <p:pic>
        <p:nvPicPr>
          <p:cNvPr id="5" name="Picture 4">
            <a:hlinkClick r:id="rId13"/>
            <a:extLst>
              <a:ext uri="{FF2B5EF4-FFF2-40B4-BE49-F238E27FC236}">
                <a16:creationId xmlns:a16="http://schemas.microsoft.com/office/drawing/2014/main" id="{00555AA2-FE0A-7044-A099-EEF6E0219E4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31" y="3512629"/>
            <a:ext cx="2127176" cy="1379286"/>
          </a:xfrm>
          <a:prstGeom prst="rect">
            <a:avLst/>
          </a:prstGeom>
        </p:spPr>
      </p:pic>
      <p:pic>
        <p:nvPicPr>
          <p:cNvPr id="6" name="Picture 5">
            <a:hlinkClick r:id="rId15"/>
            <a:extLst>
              <a:ext uri="{FF2B5EF4-FFF2-40B4-BE49-F238E27FC236}">
                <a16:creationId xmlns:a16="http://schemas.microsoft.com/office/drawing/2014/main" id="{D99B2725-72EE-F446-8F55-972DED40F8A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389" y="3880265"/>
            <a:ext cx="993216" cy="644013"/>
          </a:xfrm>
          <a:prstGeom prst="rect">
            <a:avLst/>
          </a:prstGeom>
        </p:spPr>
      </p:pic>
      <p:pic>
        <p:nvPicPr>
          <p:cNvPr id="12" name="Picture 11">
            <a:hlinkClick r:id="rId17"/>
            <a:extLst>
              <a:ext uri="{FF2B5EF4-FFF2-40B4-BE49-F238E27FC236}">
                <a16:creationId xmlns:a16="http://schemas.microsoft.com/office/drawing/2014/main" id="{549586DC-0DCC-7245-814C-9A885A8A39E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07023" y="3880265"/>
            <a:ext cx="993216" cy="644013"/>
          </a:xfrm>
          <a:prstGeom prst="rect">
            <a:avLst/>
          </a:prstGeom>
        </p:spPr>
      </p:pic>
      <p:pic>
        <p:nvPicPr>
          <p:cNvPr id="13" name="Picture 12">
            <a:hlinkClick r:id="rId19"/>
            <a:extLst>
              <a:ext uri="{FF2B5EF4-FFF2-40B4-BE49-F238E27FC236}">
                <a16:creationId xmlns:a16="http://schemas.microsoft.com/office/drawing/2014/main" id="{6DB48BFA-DA4C-E748-9445-07AC06D62DE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47" y="3728956"/>
            <a:ext cx="1982446" cy="12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68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Hierarchy of Complexity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948C2C14-6F8D-DE48-9DAC-6466F936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4174" y="1191013"/>
            <a:ext cx="4335652" cy="325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04373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example of Automaton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FA51C876-2778-0C4D-A6EB-E047D9AAA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7405" y="1247614"/>
            <a:ext cx="4829189" cy="295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D04C8E5-F593-4A4A-9557-6024B13A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9993" y="2228001"/>
            <a:ext cx="2131877" cy="99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1642D7-F01C-3943-AF57-FBDEED2370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29" y="3167434"/>
            <a:ext cx="2002726" cy="9483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95CD14-AF34-254C-809E-FE5EDC89413B}"/>
              </a:ext>
            </a:extLst>
          </p:cNvPr>
          <p:cNvSpPr txBox="1"/>
          <p:nvPr/>
        </p:nvSpPr>
        <p:spPr>
          <a:xfrm>
            <a:off x="40961" y="2200177"/>
            <a:ext cx="21050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state bounds of </a:t>
            </a:r>
          </a:p>
          <a:p>
            <a:pPr algn="ctr"/>
            <a:r>
              <a:rPr lang="en-TW" dirty="0"/>
              <a:t>busy beaver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hlinkClick r:id="rId7"/>
              </a:rPr>
              <a:t>a</a:t>
            </a:r>
            <a:r>
              <a:rPr lang="en-TW" dirty="0">
                <a:hlinkClick r:id="rId7"/>
              </a:rPr>
              <a:t>ccording to Wikipedia</a:t>
            </a:r>
            <a:r>
              <a:rPr lang="en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2359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Non-Equilibrium Thermodynamics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13DF9114-B8C2-934C-B252-4E97D91C8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1" y="1678487"/>
            <a:ext cx="5221592" cy="3385742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3A54257E-9AFE-9E45-B8FD-B742D5A6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2109" y="1099722"/>
            <a:ext cx="4540409" cy="2944055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F0CCC34D-45A0-B641-9350-72A6FA07B4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83" y="3574472"/>
            <a:ext cx="2709417" cy="131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52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47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(Hyperlink in URL)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97486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Surprising Simplicity of Everything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12BA1DAE-29C7-2C41-A234-D323A7277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811678"/>
            <a:ext cx="4608282" cy="2886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1FF312-1230-1F43-B13A-FAC57DC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882" y="1103866"/>
            <a:ext cx="2456942" cy="377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9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Universality?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311700" y="4776296"/>
            <a:ext cx="8520600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What is in common between Bus Arrival, Riemann Zeta Function, Chicken Retina, and Quantized Energy?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ACF29-4E7A-9F42-8C7F-B43D67D4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471" y="1017725"/>
            <a:ext cx="5547056" cy="359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06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6995" y="547409"/>
            <a:ext cx="67004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700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fld id="{34F1E86F-CBF7-4DF7-824A-AB405C555AAE}" type="slidenum">
              <a:rPr lang="zh-CN" altLang="en-US" sz="130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pPr algn="ctr" defTabSz="685783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t>29</a:t>
            </a:fld>
            <a:endParaRPr lang="zh-CN" altLang="en-US" sz="130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b="1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The thesis: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Processing data through a single universal learning algorithm</a:t>
            </a: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—</a:t>
            </a:r>
            <a:r>
              <a:rPr lang="zh-CN" altLang="en-US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can get </a:t>
            </a:r>
            <a:r>
              <a:rPr lang="en-US" altLang="zh-CN" sz="2000" b="1" i="1" kern="1200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  <a:cs typeface="+mn-cs"/>
              </a:rPr>
              <a:t>all the knowledge </a:t>
            </a: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from the past, the present, and the future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i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		Pedro </a:t>
            </a:r>
            <a:r>
              <a:rPr lang="en-US" sz="2000" i="1" kern="1200" dirty="0" err="1">
                <a:solidFill>
                  <a:prstClr val="white"/>
                </a:solidFill>
                <a:latin typeface="Calibri"/>
                <a:ea typeface="+mn-ea"/>
                <a:cs typeface="+mn-cs"/>
              </a:rPr>
              <a:t>Domingos</a:t>
            </a: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, TMA, P. 25</a:t>
            </a:r>
            <a:endParaRPr lang="en-US" sz="2000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Bill Gates recommended this book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 in 2016 Code Conference</a:t>
            </a:r>
            <a:endParaRPr lang="en-US" sz="1200" kern="1200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Hans" sz="975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Chinese Translation</a:t>
            </a:r>
            <a:endParaRPr lang="en-US" sz="975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084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Metaphors and Story Telling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59C82F-0FA6-7D46-A2E5-1731FABA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438" y="1027500"/>
            <a:ext cx="2606497" cy="3942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189A35-F582-6E45-AA9D-5E473FBC5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753" y="1016671"/>
            <a:ext cx="3099178" cy="3942492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0BF37B7F-9D8E-8C43-B619-CB18EC279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3" y="1027498"/>
            <a:ext cx="2606497" cy="395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821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8987" y="118495"/>
            <a:ext cx="7079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Five Flavors of Master Algorithm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7E56B-260F-CD4B-A64E-DB22F29A91D8}"/>
              </a:ext>
            </a:extLst>
          </p:cNvPr>
          <p:cNvSpPr txBox="1"/>
          <p:nvPr/>
        </p:nvSpPr>
        <p:spPr>
          <a:xfrm>
            <a:off x="3652517" y="4794173"/>
            <a:ext cx="1838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Image Source: Master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504FAA-55E7-BD43-A41B-BE02DAF2D4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917" y="835062"/>
            <a:ext cx="4027321" cy="385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49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392" y="328807"/>
            <a:ext cx="6125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Rosetta Stone by John Baez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2C5EC04-3DDE-9649-AB92-C0E5BE0D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92" y="850155"/>
            <a:ext cx="2185892" cy="1042696"/>
          </a:xfrm>
          <a:prstGeom prst="rect">
            <a:avLst/>
          </a:prstGeom>
        </p:spPr>
      </p:pic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1FE5596-7FD2-814A-B93A-11269985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8" y="1988738"/>
            <a:ext cx="7429544" cy="2967310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E4DA8C81-A53F-514D-82B7-71159B5D5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28" y="187452"/>
            <a:ext cx="1382264" cy="1609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8C4-609B-A744-AB6C-4BF7E7E4C388}"/>
              </a:ext>
            </a:extLst>
          </p:cNvPr>
          <p:cNvSpPr txBox="1"/>
          <p:nvPr/>
        </p:nvSpPr>
        <p:spPr>
          <a:xfrm>
            <a:off x="228128" y="1569531"/>
            <a:ext cx="138226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I</a:t>
            </a:r>
            <a:r>
              <a:rPr lang="en-TW" sz="800" dirty="0"/>
              <a:t>mage source: </a:t>
            </a:r>
            <a:r>
              <a:rPr lang="en-TW" sz="800" dirty="0">
                <a:hlinkClick r:id="rId5"/>
              </a:rPr>
              <a:t>wikipedia</a:t>
            </a:r>
            <a:endParaRPr lang="en-TW" sz="800" dirty="0"/>
          </a:p>
        </p:txBody>
      </p:sp>
    </p:spTree>
    <p:extLst>
      <p:ext uri="{BB962C8B-B14F-4D97-AF65-F5344CB8AC3E}">
        <p14:creationId xmlns:p14="http://schemas.microsoft.com/office/powerpoint/2010/main" val="688338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6160" y="292231"/>
            <a:ext cx="7771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Rosetta Stone of Scientific Language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19E4DBF-4C36-7D40-A4CC-4A1F05DDF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629337"/>
              </p:ext>
            </p:extLst>
          </p:nvPr>
        </p:nvGraphicFramePr>
        <p:xfrm>
          <a:off x="604516" y="1161542"/>
          <a:ext cx="8137148" cy="350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87">
                  <a:extLst>
                    <a:ext uri="{9D8B030D-6E8A-4147-A177-3AD203B41FA5}">
                      <a16:colId xmlns:a16="http://schemas.microsoft.com/office/drawing/2014/main" val="866378250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3812702753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3086915046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2717269648"/>
                    </a:ext>
                  </a:extLst>
                </a:gridCol>
              </a:tblGrid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Biology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Math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Physics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Cybernetics/System Sciences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83985018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Homeostasis/DNA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Iterative/Recursive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Multi-Scale Interactions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Feedback Loops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79542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Cellular Construction/Boundary Setting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Difference/Differentiation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Observations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Data Collection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409872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Lifespan Expansion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Spacetime Accumulation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Statistical Interpretation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32565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Entropy Negation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Numbers/Generative Name Spaces/Algebras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“Unified” Theory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From Theory to Applications and Back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88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777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774" y="264799"/>
            <a:ext cx="871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  <a:latin typeface="+mj-lt"/>
              </a:rPr>
              <a:t>A Computable Language for Real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E7685-B280-5A49-AD18-5B8FFEFE0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43" y="1225296"/>
            <a:ext cx="2266952" cy="3305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E8B129-62F6-7844-B186-DB878492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62" y="970904"/>
            <a:ext cx="2754809" cy="3998358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5DEE826-BACA-C84C-9353-8F0FFEF33A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603" y="970904"/>
            <a:ext cx="3068022" cy="1816724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50D8496A-EA89-9C4E-AB32-77D64218D5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603" y="2926457"/>
            <a:ext cx="3068022" cy="1816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EDB5A0-CD9E-F544-918E-1D33857923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9670" y="2217043"/>
            <a:ext cx="929747" cy="13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29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Homeostasis comes from </a:t>
            </a:r>
            <a:r>
              <a:rPr lang="en-US" altLang="zh-CN" dirty="0"/>
              <a:t>Feedback Loop</a:t>
            </a:r>
            <a:endParaRPr lang="en-US" dirty="0"/>
          </a:p>
          <a:p>
            <a:endParaRPr lang="en-US" dirty="0"/>
          </a:p>
          <a:p>
            <a:r>
              <a:rPr lang="en-US" dirty="0"/>
              <a:t>Non-Equilibrium Homeostasis are rare compared to the majority of matter states</a:t>
            </a:r>
          </a:p>
          <a:p>
            <a:endParaRPr lang="en-US" dirty="0"/>
          </a:p>
          <a:p>
            <a:r>
              <a:rPr lang="en-US" dirty="0"/>
              <a:t>Causality, Consciousness, and Statistical Correlation are hardly separable.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Data Science is Universal and Scale-Free </a:t>
            </a:r>
          </a:p>
          <a:p>
            <a:pPr lvl="1"/>
            <a:r>
              <a:rPr lang="en-US" dirty="0"/>
              <a:t>Applicable to Biology, Math, Physics, Society, or any Complex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60591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Students Actions before Monday October 5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Catching up on </a:t>
            </a:r>
            <a:r>
              <a:rPr lang="en-TW" dirty="0">
                <a:hlinkClick r:id="rId2"/>
              </a:rPr>
              <a:t>toyhouse.wiki:81</a:t>
            </a:r>
            <a:r>
              <a:rPr lang="en-TW" dirty="0"/>
              <a:t> with all content</a:t>
            </a:r>
          </a:p>
          <a:p>
            <a:pPr lvl="1"/>
            <a:r>
              <a:rPr lang="en-TW" dirty="0"/>
              <a:t>Use Templates for your weekly learning summary</a:t>
            </a:r>
          </a:p>
          <a:p>
            <a:pPr lvl="1"/>
            <a:r>
              <a:rPr lang="en-TW" dirty="0"/>
              <a:t>Create a link in your personal page to your Final report page</a:t>
            </a:r>
          </a:p>
          <a:p>
            <a:pPr lvl="1"/>
            <a:r>
              <a:rPr lang="en-TW" dirty="0"/>
              <a:t>Work with other students as a team</a:t>
            </a:r>
          </a:p>
          <a:p>
            <a:pPr lvl="2"/>
            <a:r>
              <a:rPr lang="en-TW" dirty="0"/>
              <a:t>Assign tasks to each other</a:t>
            </a:r>
          </a:p>
          <a:p>
            <a:pPr lvl="3"/>
            <a:r>
              <a:rPr lang="en-TW" dirty="0"/>
              <a:t>Librarian, Writer, Mediator</a:t>
            </a:r>
          </a:p>
          <a:p>
            <a:pPr lvl="2"/>
            <a:r>
              <a:rPr lang="en-TW" dirty="0"/>
              <a:t>Pick a topic and Create an outline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Metaphors as a Cognitive Foundation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pic>
        <p:nvPicPr>
          <p:cNvPr id="29" name="Picture 6" descr="Metaphors We Live By">
            <a:hlinkClick r:id="rId2"/>
            <a:extLst>
              <a:ext uri="{FF2B5EF4-FFF2-40B4-BE49-F238E27FC236}">
                <a16:creationId xmlns:a16="http://schemas.microsoft.com/office/drawing/2014/main" id="{69858067-136D-CF44-B22C-9139BEB21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8008" y="906699"/>
            <a:ext cx="2493967" cy="395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Where Mathematics Comes From.jpg">
            <a:hlinkClick r:id="rId4"/>
            <a:extLst>
              <a:ext uri="{FF2B5EF4-FFF2-40B4-BE49-F238E27FC236}">
                <a16:creationId xmlns:a16="http://schemas.microsoft.com/office/drawing/2014/main" id="{E403E5E7-BF17-7A4A-BD44-92C9C9C03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5777" y="1254603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Women, Fire, and Dangerous Things: What Categories Reveal about the Mind">
            <a:hlinkClick r:id="rId6"/>
            <a:extLst>
              <a:ext uri="{FF2B5EF4-FFF2-40B4-BE49-F238E27FC236}">
                <a16:creationId xmlns:a16="http://schemas.microsoft.com/office/drawing/2014/main" id="{3CC69E81-A285-4843-8EF6-FA73DBD1E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90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How to construct the story?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Contextualization and Time</a:t>
            </a:r>
          </a:p>
          <a:p>
            <a:pPr lvl="1"/>
            <a:r>
              <a:rPr lang="en-TW" dirty="0"/>
              <a:t>Present a spacetime location of event occurence</a:t>
            </a:r>
          </a:p>
          <a:p>
            <a:pPr lvl="1"/>
            <a:r>
              <a:rPr lang="en-TW" dirty="0"/>
              <a:t>Story plot must follow a consistent temporal logic (including the causal relations of time warp)</a:t>
            </a:r>
          </a:p>
          <a:p>
            <a:r>
              <a:rPr lang="en-TW" dirty="0"/>
              <a:t>Character Placement and Naming them according (人物角色设定</a:t>
            </a:r>
            <a:r>
              <a:rPr lang="zh-CN" altLang="en-US" dirty="0"/>
              <a:t>）</a:t>
            </a:r>
            <a:endParaRPr lang="en-TW" dirty="0"/>
          </a:p>
          <a:p>
            <a:pPr lvl="1"/>
            <a:r>
              <a:rPr lang="en-TW" dirty="0"/>
              <a:t>Only involve relevant characters, and pick names that implicate their purposes in the plot</a:t>
            </a:r>
          </a:p>
          <a:p>
            <a:endParaRPr lang="en-TW" dirty="0"/>
          </a:p>
          <a:p>
            <a:r>
              <a:rPr lang="en-TW" dirty="0"/>
              <a:t>O</a:t>
            </a:r>
            <a:r>
              <a:rPr lang="en-US" dirty="0"/>
              <a:t>r</a:t>
            </a:r>
            <a:r>
              <a:rPr lang="en-TW" dirty="0"/>
              <a:t>der, Proportion and Proportionality</a:t>
            </a:r>
          </a:p>
          <a:p>
            <a:pPr lvl="1"/>
            <a:r>
              <a:rPr lang="en-TW" dirty="0"/>
              <a:t>Describe phenomenon in terms of order, proportions, and measurment units.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6271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62660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E44B9DF-6ED2-EF4F-B240-BE2908315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The Four Central Questions</a:t>
            </a:r>
          </a:p>
        </p:txBody>
      </p:sp>
    </p:spTree>
    <p:extLst>
      <p:ext uri="{BB962C8B-B14F-4D97-AF65-F5344CB8AC3E}">
        <p14:creationId xmlns:p14="http://schemas.microsoft.com/office/powerpoint/2010/main" val="3965831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E4EF2-22C5-B44E-A690-3CBBE4EC0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6" r="6309"/>
          <a:stretch/>
        </p:blipFill>
        <p:spPr>
          <a:xfrm rot="5400000">
            <a:off x="2000250" y="-1508956"/>
            <a:ext cx="5143500" cy="816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69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Geometry of Information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CA1D9F8-50C8-9043-8BFB-E3D203774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4" y="1265929"/>
            <a:ext cx="4739463" cy="3509026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EE5FC60C-76BE-DF42-A2E1-EF6D9FDCC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8135" y="1210345"/>
            <a:ext cx="3751296" cy="330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1040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5420</TotalTime>
  <Words>925</Words>
  <Application>Microsoft Macintosh PowerPoint</Application>
  <PresentationFormat>On-screen Show (16:9)</PresentationFormat>
  <Paragraphs>154</Paragraphs>
  <Slides>35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Simple Light</vt:lpstr>
      <vt:lpstr>3_Office Theme</vt:lpstr>
      <vt:lpstr>超越学科界限的认知基础 Transdisciplinary Cognitive Foundation  Story Telling:  analogy, metaphors, symmetry-breaking Week 4</vt:lpstr>
      <vt:lpstr>Glossary</vt:lpstr>
      <vt:lpstr>Metaphors and Story Telling</vt:lpstr>
      <vt:lpstr>Metaphors as a Cognitive Foundation</vt:lpstr>
      <vt:lpstr>How to construct the story?</vt:lpstr>
      <vt:lpstr>Trust-worthy Name Space?</vt:lpstr>
      <vt:lpstr>The Four Central Questions</vt:lpstr>
      <vt:lpstr>PowerPoint Presentation</vt:lpstr>
      <vt:lpstr>The Geometry of Information</vt:lpstr>
      <vt:lpstr>A Metaphor in Space http://ghostcities.mit.edu/</vt:lpstr>
      <vt:lpstr>From Biology to Society of Mind</vt:lpstr>
      <vt:lpstr>The Pursuit of a Unified Representation</vt:lpstr>
      <vt:lpstr>Computable Logic and Types of “Birds”</vt:lpstr>
      <vt:lpstr>The Names of Birds (Functions)</vt:lpstr>
      <vt:lpstr>Biology and Physiology</vt:lpstr>
      <vt:lpstr>Industrial and World Dynamics</vt:lpstr>
      <vt:lpstr>The Larger Contexts</vt:lpstr>
      <vt:lpstr>Why do people study the following subjects?</vt:lpstr>
      <vt:lpstr>Cybernetics: Communication and Control</vt:lpstr>
      <vt:lpstr>Cybernetics and the Social Behavioral Science</vt:lpstr>
      <vt:lpstr>Alan Turing’s Papers</vt:lpstr>
      <vt:lpstr>The Hierarchy of Complexity</vt:lpstr>
      <vt:lpstr>An example of Automaton</vt:lpstr>
      <vt:lpstr>Non-Equilibrium Thermodynamics</vt:lpstr>
      <vt:lpstr>The Book of Why</vt:lpstr>
      <vt:lpstr>What, How and Why</vt:lpstr>
      <vt:lpstr>The Surprising Simplicity of Everything</vt:lpstr>
      <vt:lpstr>What is Universality?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Students Actions before Monday October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734</cp:revision>
  <dcterms:modified xsi:type="dcterms:W3CDTF">2020-10-01T03:22:53Z</dcterms:modified>
</cp:coreProperties>
</file>